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18"/>
  </p:notesMasterIdLst>
  <p:sldIdLst>
    <p:sldId id="256" r:id="rId4"/>
    <p:sldId id="414" r:id="rId5"/>
    <p:sldId id="441" r:id="rId6"/>
    <p:sldId id="447" r:id="rId7"/>
    <p:sldId id="442" r:id="rId8"/>
    <p:sldId id="448" r:id="rId9"/>
    <p:sldId id="449" r:id="rId10"/>
    <p:sldId id="450" r:id="rId11"/>
    <p:sldId id="451" r:id="rId12"/>
    <p:sldId id="452" r:id="rId13"/>
    <p:sldId id="454" r:id="rId14"/>
    <p:sldId id="455" r:id="rId15"/>
    <p:sldId id="453" r:id="rId16"/>
    <p:sldId id="45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  <a:srgbClr val="9EA9B9"/>
    <a:srgbClr val="D6DCE5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68"/>
    <p:restoredTop sz="80744" autoAdjust="0"/>
  </p:normalViewPr>
  <p:slideViewPr>
    <p:cSldViewPr snapToGrid="0">
      <p:cViewPr>
        <p:scale>
          <a:sx n="103" d="100"/>
          <a:sy n="103" d="100"/>
        </p:scale>
        <p:origin x="-31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E085E-CA39-4985-B1BF-BA94D6F55088}" type="datetimeFigureOut">
              <a:rPr lang="ko-KR" altLang="en-US" smtClean="0"/>
              <a:t>2025. 4. 16.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F606A-07B5-4BE0-946D-EDA998E142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50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F606A-07B5-4BE0-946D-EDA998E142B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73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F606A-07B5-4BE0-946D-EDA998E142B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62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F606A-07B5-4BE0-946D-EDA998E142B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6AC747-CE37-4F70-8EBC-1B56ECE812AB}" type="datetime1">
              <a:rPr lang="ko-KR" altLang="en-US" smtClean="0"/>
              <a:pPr/>
              <a:t>2025. 4. 16.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630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2873BA-FEF6-4B36-9F96-5DA14A1E2F68}" type="datetime1">
              <a:rPr lang="ko-KR" altLang="en-US" smtClean="0"/>
              <a:pPr/>
              <a:t>2025. 4. 16.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2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4E9562-9C17-4372-85D1-FFC46DC99AAE}" type="datetime1">
              <a:rPr lang="ko-KR" altLang="en-US" smtClean="0"/>
              <a:pPr/>
              <a:t>2025. 4. 16.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22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20" y="365760"/>
            <a:ext cx="9794387" cy="5315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744" y="1324598"/>
            <a:ext cx="10922983" cy="48555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9EE1CB-18FD-4F97-921C-1D4835568437}" type="datetime1">
              <a:rPr lang="ko-KR" altLang="en-US" smtClean="0"/>
              <a:pPr/>
              <a:t>2025. 4. 16.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4F3E9-3891-D757-C50F-F91992E0A2DC}"/>
              </a:ext>
            </a:extLst>
          </p:cNvPr>
          <p:cNvSpPr/>
          <p:nvPr userDrawn="1"/>
        </p:nvSpPr>
        <p:spPr>
          <a:xfrm>
            <a:off x="437744" y="965763"/>
            <a:ext cx="8364612" cy="45719"/>
          </a:xfrm>
          <a:prstGeom prst="rect">
            <a:avLst/>
          </a:prstGeom>
          <a:gradFill>
            <a:gsLst>
              <a:gs pos="0">
                <a:schemeClr val="bg1"/>
              </a:gs>
              <a:gs pos="0">
                <a:schemeClr val="bg2">
                  <a:shade val="67500"/>
                  <a:satMod val="115000"/>
                  <a:alpha val="98000"/>
                  <a:lumMod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2B49EF-45D1-1D7E-DAC7-5C36D0702092}"/>
              </a:ext>
            </a:extLst>
          </p:cNvPr>
          <p:cNvSpPr/>
          <p:nvPr userDrawn="1"/>
        </p:nvSpPr>
        <p:spPr>
          <a:xfrm>
            <a:off x="2661091" y="6362698"/>
            <a:ext cx="9158218" cy="5005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98000"/>
                  <a:lumMod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909422-CFB7-42C6-8AA2-A1472A52F5DC}" type="datetime1">
              <a:rPr lang="ko-KR" altLang="en-US" smtClean="0"/>
              <a:pPr/>
              <a:t>2025. 4. 16.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1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DB58CF-529A-4451-9939-F6168760CF0A}" type="datetime1">
              <a:rPr lang="ko-KR" altLang="en-US" smtClean="0"/>
              <a:pPr/>
              <a:t>2025. 4. 16.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3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B64399-EA23-4C5A-ACA5-A75593CB8DA8}" type="datetime1">
              <a:rPr lang="ko-KR" altLang="en-US" smtClean="0"/>
              <a:pPr/>
              <a:t>2025. 4. 16.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2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4098F0-9D89-4795-8303-9A71526FBF67}" type="datetime1">
              <a:rPr lang="ko-KR" altLang="en-US" smtClean="0"/>
              <a:pPr/>
              <a:t>2025. 4. 16.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1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7D8DD0-62C4-4358-B46D-D3CC6854E1DD}" type="datetime1">
              <a:rPr lang="ko-KR" altLang="en-US" smtClean="0"/>
              <a:pPr/>
              <a:t>2025. 4. 16.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90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8D7A8F-E021-46AC-9B15-D0E4F8C4E959}" type="datetime1">
              <a:rPr lang="ko-KR" altLang="en-US" smtClean="0"/>
              <a:pPr/>
              <a:t>2025. 4. 16.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81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0DCE00-3A7D-4F3B-B41D-494CC284CA4D}" type="datetime1">
              <a:rPr lang="ko-KR" altLang="en-US" smtClean="0"/>
              <a:pPr/>
              <a:t>2025. 4. 16.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30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E047A37-A9AE-4A9E-A814-F71FF98CEC55}" type="datetime1">
              <a:rPr lang="ko-KR" altLang="en-US" smtClean="0"/>
              <a:pPr/>
              <a:t>2025. 4. 16.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04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B810AFA-1047-20BF-94BC-D53E7267D912}"/>
              </a:ext>
            </a:extLst>
          </p:cNvPr>
          <p:cNvSpPr/>
          <p:nvPr/>
        </p:nvSpPr>
        <p:spPr>
          <a:xfrm>
            <a:off x="6927" y="0"/>
            <a:ext cx="12192000" cy="532563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17CE9D-0565-1C97-F23D-6673BDBB68A6}"/>
              </a:ext>
            </a:extLst>
          </p:cNvPr>
          <p:cNvSpPr/>
          <p:nvPr/>
        </p:nvSpPr>
        <p:spPr>
          <a:xfrm>
            <a:off x="0" y="6325437"/>
            <a:ext cx="12192000" cy="532563"/>
          </a:xfrm>
          <a:prstGeom prst="rect">
            <a:avLst/>
          </a:prstGeom>
          <a:gradFill flip="none" rotWithShape="1">
            <a:gsLst>
              <a:gs pos="79000">
                <a:schemeClr val="accent5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97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875549-D0E3-EE79-45F8-A393E1A4C969}"/>
              </a:ext>
            </a:extLst>
          </p:cNvPr>
          <p:cNvSpPr/>
          <p:nvPr/>
        </p:nvSpPr>
        <p:spPr>
          <a:xfrm>
            <a:off x="1920620" y="2931345"/>
            <a:ext cx="8364612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C51E69-5854-77D0-10C7-AB49ED58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264" y="5437274"/>
            <a:ext cx="2219325" cy="638175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31AE9D9-8B38-D9DD-17B3-FA8CEC8B86A1}"/>
              </a:ext>
            </a:extLst>
          </p:cNvPr>
          <p:cNvSpPr txBox="1">
            <a:spLocks/>
          </p:cNvSpPr>
          <p:nvPr/>
        </p:nvSpPr>
        <p:spPr>
          <a:xfrm>
            <a:off x="698255" y="2110393"/>
            <a:ext cx="10933306" cy="11917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54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7</a:t>
            </a:r>
            <a:r>
              <a:rPr lang="ko-KR" altLang="en-US" sz="54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주차 </a:t>
            </a:r>
            <a:r>
              <a:rPr lang="ko-KR" altLang="en-US" sz="5400" dirty="0" err="1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기융프</a:t>
            </a:r>
            <a:r>
              <a:rPr lang="ko-KR" altLang="en-US" sz="54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 중간발표</a:t>
            </a:r>
            <a:endParaRPr lang="en-US" altLang="ko-KR" sz="5400" dirty="0">
              <a:latin typeface="서울남산체 B" panose="02020503020101020101" pitchFamily="18" charset="-127"/>
              <a:ea typeface="서울남산체 B" panose="02020503020101020101" pitchFamily="18" charset="-127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br>
              <a:rPr lang="en-US" altLang="ko-KR" sz="40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School of Mechanical and Control Engineering </a:t>
            </a:r>
            <a:endParaRPr lang="en-US" altLang="ko-KR" sz="1600" dirty="0">
              <a:latin typeface="서울남산체 B"/>
              <a:ea typeface="서울남산체 B"/>
              <a:cs typeface="Times New Roman"/>
            </a:endParaRPr>
          </a:p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1200" dirty="0">
                <a:latin typeface="서울남산체 B"/>
                <a:ea typeface="서울남산체 B"/>
                <a:cs typeface="Times New Roman"/>
              </a:rPr>
              <a:t>21900575 Lee </a:t>
            </a:r>
            <a:r>
              <a:rPr lang="en-US" altLang="ko-KR" sz="1200" dirty="0" err="1">
                <a:latin typeface="서울남산체 B"/>
                <a:ea typeface="서울남산체 B"/>
                <a:cs typeface="Times New Roman"/>
              </a:rPr>
              <a:t>ChanKeun</a:t>
            </a:r>
            <a:endParaRPr lang="ko-KR" altLang="en-US" sz="4000" dirty="0">
              <a:latin typeface="서울남산체 B"/>
              <a:ea typeface="서울남산체 B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837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HSI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6EBBC-E819-FDE8-2FC3-66C62492CA85}"/>
              </a:ext>
            </a:extLst>
          </p:cNvPr>
          <p:cNvSpPr txBox="1"/>
          <p:nvPr/>
        </p:nvSpPr>
        <p:spPr>
          <a:xfrm>
            <a:off x="823053" y="115783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차원 축소 기법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F1CDB-5D5D-092D-B6D8-31F62D574D31}"/>
              </a:ext>
            </a:extLst>
          </p:cNvPr>
          <p:cNvSpPr txBox="1"/>
          <p:nvPr/>
        </p:nvSpPr>
        <p:spPr>
          <a:xfrm>
            <a:off x="823053" y="3244334"/>
            <a:ext cx="8051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t-SNE, UMAP</a:t>
            </a:r>
            <a:r>
              <a:rPr kumimoji="1" lang="ko-KR" altLang="en-US" dirty="0"/>
              <a:t> 등 비선형 기법으로 스펙트럼을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차원으로 축소한 뒤 시각화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336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HSI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6EBBC-E819-FDE8-2FC3-66C62492CA85}"/>
              </a:ext>
            </a:extLst>
          </p:cNvPr>
          <p:cNvSpPr txBox="1"/>
          <p:nvPr/>
        </p:nvSpPr>
        <p:spPr>
          <a:xfrm>
            <a:off x="823053" y="1157838"/>
            <a:ext cx="407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Hugging Face, hyperspectral Fruit Dataset</a:t>
            </a:r>
            <a:endParaRPr kumimoji="1" lang="ko-KR" altLang="en-US" dirty="0"/>
          </a:p>
        </p:txBody>
      </p:sp>
      <p:pic>
        <p:nvPicPr>
          <p:cNvPr id="5" name="그림 4" descr="스크린샷, 텍스트, 블랙, 폰트이(가) 표시된 사진&#10;&#10;자동 생성된 설명">
            <a:extLst>
              <a:ext uri="{FF2B5EF4-FFF2-40B4-BE49-F238E27FC236}">
                <a16:creationId xmlns:a16="http://schemas.microsoft.com/office/drawing/2014/main" id="{930D12FE-78B1-2EB7-C65D-CC3E063FE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53" y="2654796"/>
            <a:ext cx="7752286" cy="154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C9759C-2AA3-C630-5B86-50D90824B4AD}"/>
              </a:ext>
            </a:extLst>
          </p:cNvPr>
          <p:cNvSpPr txBox="1"/>
          <p:nvPr/>
        </p:nvSpPr>
        <p:spPr>
          <a:xfrm>
            <a:off x="823053" y="5330830"/>
            <a:ext cx="178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Living Optics SDK</a:t>
            </a:r>
          </a:p>
        </p:txBody>
      </p:sp>
    </p:spTree>
    <p:extLst>
      <p:ext uri="{BB962C8B-B14F-4D97-AF65-F5344CB8AC3E}">
        <p14:creationId xmlns:p14="http://schemas.microsoft.com/office/powerpoint/2010/main" val="1260967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HSI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6EBBC-E819-FDE8-2FC3-66C62492CA85}"/>
              </a:ext>
            </a:extLst>
          </p:cNvPr>
          <p:cNvSpPr txBox="1"/>
          <p:nvPr/>
        </p:nvSpPr>
        <p:spPr>
          <a:xfrm>
            <a:off x="823053" y="1157838"/>
            <a:ext cx="407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Hugging Face, hyperspectral Fruit Dataset</a:t>
            </a:r>
            <a:endParaRPr kumimoji="1" lang="ko-KR" altLang="en-US" dirty="0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DFFFE91-32F1-4104-08FF-166DD901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13" y="2896788"/>
            <a:ext cx="7772400" cy="16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3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HSI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6EBBC-E819-FDE8-2FC3-66C62492CA85}"/>
              </a:ext>
            </a:extLst>
          </p:cNvPr>
          <p:cNvSpPr txBox="1"/>
          <p:nvPr/>
        </p:nvSpPr>
        <p:spPr>
          <a:xfrm>
            <a:off x="823053" y="1157838"/>
            <a:ext cx="407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Hugging Face, hyperspectral Fruit Dataset</a:t>
            </a:r>
            <a:endParaRPr kumimoji="1" lang="ko-KR" altLang="en-US" dirty="0"/>
          </a:p>
        </p:txBody>
      </p:sp>
      <p:pic>
        <p:nvPicPr>
          <p:cNvPr id="9" name="그림 8" descr="텍스트, 스크린샷, 번호, 문서이(가) 표시된 사진&#10;&#10;자동 생성된 설명">
            <a:extLst>
              <a:ext uri="{FF2B5EF4-FFF2-40B4-BE49-F238E27FC236}">
                <a16:creationId xmlns:a16="http://schemas.microsoft.com/office/drawing/2014/main" id="{7360F7F4-93C7-0024-FFC1-41AA9AC21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567" y="1613590"/>
            <a:ext cx="4892091" cy="47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01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HSI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6EBBC-E819-FDE8-2FC3-66C62492CA85}"/>
              </a:ext>
            </a:extLst>
          </p:cNvPr>
          <p:cNvSpPr txBox="1"/>
          <p:nvPr/>
        </p:nvSpPr>
        <p:spPr>
          <a:xfrm>
            <a:off x="823053" y="1157838"/>
            <a:ext cx="492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Kaggle, Near Infrared Hyperspectral Image Dataset</a:t>
            </a:r>
            <a:endParaRPr kumimoji="1" lang="ko-KR" altLang="en-US" dirty="0"/>
          </a:p>
        </p:txBody>
      </p:sp>
      <p:pic>
        <p:nvPicPr>
          <p:cNvPr id="3" name="그림 2" descr="흑백, 흑백 사진, 정물 사진, 모노크롬이(가) 표시된 사진&#10;&#10;자동 생성된 설명">
            <a:extLst>
              <a:ext uri="{FF2B5EF4-FFF2-40B4-BE49-F238E27FC236}">
                <a16:creationId xmlns:a16="http://schemas.microsoft.com/office/drawing/2014/main" id="{59A6BB76-C4FF-99EA-90D1-6F7E17390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7" y="1916650"/>
            <a:ext cx="2101710" cy="28022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1821DA-69E6-AA20-D5D9-0B041B3D9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327" y="1805358"/>
            <a:ext cx="2578100" cy="3200400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7149CA8-9616-037A-90EC-7C2CD1CB7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965" y="1527170"/>
            <a:ext cx="4481999" cy="412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38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fld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CE22272F-E626-6785-3B8B-FA914BA5E32B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목차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5388173-F288-F063-55F1-867B01A3EA29}"/>
              </a:ext>
            </a:extLst>
          </p:cNvPr>
          <p:cNvSpPr txBox="1"/>
          <p:nvPr/>
        </p:nvSpPr>
        <p:spPr>
          <a:xfrm>
            <a:off x="604420" y="1261187"/>
            <a:ext cx="11404700" cy="16829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SWIR </a:t>
            </a:r>
            <a:r>
              <a:rPr lang="ko-KR" altLang="en-US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실험 진행상황</a:t>
            </a: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HSI</a:t>
            </a:r>
            <a:r>
              <a:rPr lang="ko-KR" altLang="en-US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진행상황</a:t>
            </a: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615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SWIR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D308B-EA9E-F450-298C-FD0C5CA8EF44}"/>
              </a:ext>
            </a:extLst>
          </p:cNvPr>
          <p:cNvSpPr txBox="1"/>
          <p:nvPr/>
        </p:nvSpPr>
        <p:spPr>
          <a:xfrm>
            <a:off x="557464" y="1178730"/>
            <a:ext cx="10803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실험 진행상황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</a:t>
            </a:r>
            <a:endParaRPr lang="ko-KR" altLang="en-US" dirty="0"/>
          </a:p>
        </p:txBody>
      </p:sp>
      <p:pic>
        <p:nvPicPr>
          <p:cNvPr id="3" name="그림 2" descr="텍스트, 직사각형, 친필, 실내이(가) 표시된 사진&#10;&#10;자동 생성된 설명">
            <a:extLst>
              <a:ext uri="{FF2B5EF4-FFF2-40B4-BE49-F238E27FC236}">
                <a16:creationId xmlns:a16="http://schemas.microsoft.com/office/drawing/2014/main" id="{30A7D420-6803-790F-BE12-0F55480A3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72" y="1983097"/>
            <a:ext cx="3855741" cy="2891806"/>
          </a:xfrm>
          <a:prstGeom prst="rect">
            <a:avLst/>
          </a:prstGeom>
        </p:spPr>
      </p:pic>
      <p:pic>
        <p:nvPicPr>
          <p:cNvPr id="7" name="그림 6" descr="투명, 플라스틱, 투명 소재, 비닐 랩이(가) 표시된 사진&#10;&#10;자동 생성된 설명">
            <a:extLst>
              <a:ext uri="{FF2B5EF4-FFF2-40B4-BE49-F238E27FC236}">
                <a16:creationId xmlns:a16="http://schemas.microsoft.com/office/drawing/2014/main" id="{BB777147-5275-0573-185F-733C642FB0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1"/>
          <a:stretch/>
        </p:blipFill>
        <p:spPr>
          <a:xfrm>
            <a:off x="6847599" y="1983097"/>
            <a:ext cx="4154944" cy="28918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E6DD30-6670-5106-A315-CBF954F97C30}"/>
              </a:ext>
            </a:extLst>
          </p:cNvPr>
          <p:cNvSpPr txBox="1"/>
          <p:nvPr/>
        </p:nvSpPr>
        <p:spPr>
          <a:xfrm>
            <a:off x="2152578" y="5125272"/>
            <a:ext cx="1446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아크릴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(AC)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759AB-1A66-AEBC-2401-07130C3FDED6}"/>
              </a:ext>
            </a:extLst>
          </p:cNvPr>
          <p:cNvSpPr txBox="1"/>
          <p:nvPr/>
        </p:nvSpPr>
        <p:spPr>
          <a:xfrm>
            <a:off x="8201607" y="5125272"/>
            <a:ext cx="1446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장판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(PVC)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340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SWIR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D308B-EA9E-F450-298C-FD0C5CA8EF44}"/>
              </a:ext>
            </a:extLst>
          </p:cNvPr>
          <p:cNvSpPr txBox="1"/>
          <p:nvPr/>
        </p:nvSpPr>
        <p:spPr>
          <a:xfrm>
            <a:off x="557464" y="1178730"/>
            <a:ext cx="10803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실험 진행상황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B72BBB-D5ED-4FA8-C485-BE9109C53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479" y="2480081"/>
            <a:ext cx="2456738" cy="2456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CB100B-7F02-1B73-7AE9-E6DD83EAE319}"/>
              </a:ext>
            </a:extLst>
          </p:cNvPr>
          <p:cNvSpPr txBox="1"/>
          <p:nvPr/>
        </p:nvSpPr>
        <p:spPr>
          <a:xfrm>
            <a:off x="1916479" y="4907002"/>
            <a:ext cx="245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폴리카보네이트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(PC)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E62F7B-AE05-6B2F-7FBF-4B60FCFA0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951" y="2225483"/>
            <a:ext cx="2456738" cy="2456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56A189-1658-01E1-FBF9-2D16D2D08BB1}"/>
              </a:ext>
            </a:extLst>
          </p:cNvPr>
          <p:cNvSpPr txBox="1"/>
          <p:nvPr/>
        </p:nvSpPr>
        <p:spPr>
          <a:xfrm>
            <a:off x="6677339" y="4989689"/>
            <a:ext cx="372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폴리에틸렌테레프탈레이트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(PET)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072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HSI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6EBBC-E819-FDE8-2FC3-66C62492CA85}"/>
              </a:ext>
            </a:extLst>
          </p:cNvPr>
          <p:cNvSpPr txBox="1"/>
          <p:nvPr/>
        </p:nvSpPr>
        <p:spPr>
          <a:xfrm>
            <a:off x="823053" y="1157838"/>
            <a:ext cx="556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어떤 방식으로 데이터를 </a:t>
            </a:r>
            <a:r>
              <a:rPr kumimoji="1" lang="en-US" altLang="ko-KR" dirty="0"/>
              <a:t>RGB</a:t>
            </a:r>
            <a:r>
              <a:rPr kumimoji="1" lang="ko-KR" altLang="en-US" dirty="0"/>
              <a:t> 스케일로 </a:t>
            </a:r>
            <a:r>
              <a:rPr kumimoji="1" lang="ko-KR" altLang="en-US" dirty="0" err="1"/>
              <a:t>시각화하는가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F1CDB-5D5D-092D-B6D8-31F62D574D31}"/>
              </a:ext>
            </a:extLst>
          </p:cNvPr>
          <p:cNvSpPr txBox="1"/>
          <p:nvPr/>
        </p:nvSpPr>
        <p:spPr>
          <a:xfrm>
            <a:off x="823053" y="2967335"/>
            <a:ext cx="32832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밴드 선택 기반의 합성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주성분 분석</a:t>
            </a:r>
            <a:r>
              <a:rPr kumimoji="1" lang="en-US" altLang="ko-KR" dirty="0"/>
              <a:t>(PCA)</a:t>
            </a:r>
            <a:r>
              <a:rPr kumimoji="1" lang="ko-KR" altLang="en-US" dirty="0"/>
              <a:t> 기반 합성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 err="1"/>
              <a:t>스펙트럴</a:t>
            </a:r>
            <a:r>
              <a:rPr kumimoji="1" lang="ko-KR" altLang="en-US" dirty="0"/>
              <a:t> 인덱스 기법</a:t>
            </a:r>
          </a:p>
        </p:txBody>
      </p:sp>
    </p:spTree>
    <p:extLst>
      <p:ext uri="{BB962C8B-B14F-4D97-AF65-F5344CB8AC3E}">
        <p14:creationId xmlns:p14="http://schemas.microsoft.com/office/powerpoint/2010/main" val="3321192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HSI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6EBBC-E819-FDE8-2FC3-66C62492CA85}"/>
              </a:ext>
            </a:extLst>
          </p:cNvPr>
          <p:cNvSpPr txBox="1"/>
          <p:nvPr/>
        </p:nvSpPr>
        <p:spPr>
          <a:xfrm>
            <a:off x="823053" y="1157838"/>
            <a:ext cx="556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어떤 방식으로 데이터를 </a:t>
            </a:r>
            <a:r>
              <a:rPr kumimoji="1" lang="en-US" altLang="ko-KR" dirty="0"/>
              <a:t>RGB</a:t>
            </a:r>
            <a:r>
              <a:rPr kumimoji="1" lang="ko-KR" altLang="en-US" dirty="0"/>
              <a:t> 스케일로 </a:t>
            </a:r>
            <a:r>
              <a:rPr kumimoji="1" lang="ko-KR" altLang="en-US" dirty="0" err="1"/>
              <a:t>시각화하는가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F1CDB-5D5D-092D-B6D8-31F62D574D31}"/>
              </a:ext>
            </a:extLst>
          </p:cNvPr>
          <p:cNvSpPr txBox="1"/>
          <p:nvPr/>
        </p:nvSpPr>
        <p:spPr>
          <a:xfrm>
            <a:off x="823053" y="2967335"/>
            <a:ext cx="32832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밴드 선택 기반의 합성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주성분 분석</a:t>
            </a:r>
            <a:r>
              <a:rPr kumimoji="1" lang="en-US" altLang="ko-KR" dirty="0"/>
              <a:t>(PCA)</a:t>
            </a:r>
            <a:r>
              <a:rPr kumimoji="1" lang="ko-KR" altLang="en-US" dirty="0"/>
              <a:t> 기반 합성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 err="1"/>
              <a:t>스펙트럴</a:t>
            </a:r>
            <a:r>
              <a:rPr kumimoji="1" lang="ko-KR" altLang="en-US" dirty="0"/>
              <a:t> 인덱스 기법</a:t>
            </a:r>
          </a:p>
        </p:txBody>
      </p:sp>
    </p:spTree>
    <p:extLst>
      <p:ext uri="{BB962C8B-B14F-4D97-AF65-F5344CB8AC3E}">
        <p14:creationId xmlns:p14="http://schemas.microsoft.com/office/powerpoint/2010/main" val="3401309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HSI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6EBBC-E819-FDE8-2FC3-66C62492CA85}"/>
              </a:ext>
            </a:extLst>
          </p:cNvPr>
          <p:cNvSpPr txBox="1"/>
          <p:nvPr/>
        </p:nvSpPr>
        <p:spPr>
          <a:xfrm>
            <a:off x="823053" y="1157838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밴드 선택 기반의 합성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F1CDB-5D5D-092D-B6D8-31F62D574D31}"/>
              </a:ext>
            </a:extLst>
          </p:cNvPr>
          <p:cNvSpPr txBox="1"/>
          <p:nvPr/>
        </p:nvSpPr>
        <p:spPr>
          <a:xfrm>
            <a:off x="823053" y="2112570"/>
            <a:ext cx="111230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True-Color Composite</a:t>
            </a:r>
          </a:p>
          <a:p>
            <a:pPr lvl="1"/>
            <a:r>
              <a:rPr kumimoji="1" lang="ko-KR" altLang="en-US" dirty="0"/>
              <a:t>가시광선 대역 중 </a:t>
            </a:r>
            <a:r>
              <a:rPr kumimoji="1" lang="en-US" altLang="ko-KR" dirty="0"/>
              <a:t>R(620~700nm),</a:t>
            </a:r>
            <a:r>
              <a:rPr kumimoji="1" lang="ko-KR" altLang="en-US" dirty="0"/>
              <a:t> </a:t>
            </a:r>
            <a:r>
              <a:rPr kumimoji="1" lang="en-US" altLang="ko-KR" dirty="0"/>
              <a:t>G(520~600nm), B(450~500nm)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해당하는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밴드를 </a:t>
            </a:r>
            <a:r>
              <a:rPr kumimoji="1" lang="en-US" altLang="ko-KR" dirty="0"/>
              <a:t>RGB </a:t>
            </a:r>
            <a:r>
              <a:rPr kumimoji="1" lang="ko-KR" altLang="en-US" dirty="0"/>
              <a:t>채널로 매핑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False-Color Composite</a:t>
            </a:r>
          </a:p>
          <a:p>
            <a:pPr lvl="1"/>
            <a:r>
              <a:rPr kumimoji="1" lang="ko-KR" altLang="en-US" dirty="0"/>
              <a:t>가시광선 이외 대역을 </a:t>
            </a:r>
            <a:r>
              <a:rPr kumimoji="1" lang="en-US" altLang="ko-KR" dirty="0"/>
              <a:t>R</a:t>
            </a:r>
            <a:r>
              <a:rPr kumimoji="1" lang="ko-KR" altLang="en-US" dirty="0"/>
              <a:t>채널에 입력하고 가시광선 밴드를 </a:t>
            </a:r>
            <a:r>
              <a:rPr kumimoji="1" lang="en-US" altLang="ko-KR" dirty="0"/>
              <a:t>GB</a:t>
            </a:r>
            <a:r>
              <a:rPr kumimoji="1" lang="ko-KR" altLang="en-US" dirty="0"/>
              <a:t>채널에 매핑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-&gt;</a:t>
            </a:r>
            <a:r>
              <a:rPr kumimoji="1" lang="ko-KR" altLang="en-US" dirty="0"/>
              <a:t> 녹색 식물 같은 경우 </a:t>
            </a:r>
            <a:r>
              <a:rPr kumimoji="1" lang="en-US" altLang="ko-KR" dirty="0"/>
              <a:t>NIR</a:t>
            </a:r>
            <a:r>
              <a:rPr kumimoji="1" lang="ko-KR" altLang="en-US" dirty="0"/>
              <a:t>반사율이 높으므로 붉은 색으로 강조하여 식생 분포를 시각적으로 드러낸다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A7441D-2ADA-ACDD-A4C6-00623E47A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864" y="4301653"/>
            <a:ext cx="2031325" cy="2031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899CE9-9375-B309-78B0-BD6129CB7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699" y="4301653"/>
            <a:ext cx="3115914" cy="205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2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HSI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6EBBC-E819-FDE8-2FC3-66C62492CA85}"/>
              </a:ext>
            </a:extLst>
          </p:cNvPr>
          <p:cNvSpPr txBox="1"/>
          <p:nvPr/>
        </p:nvSpPr>
        <p:spPr>
          <a:xfrm>
            <a:off x="823053" y="1157838"/>
            <a:ext cx="588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주성분 분석</a:t>
            </a:r>
            <a:r>
              <a:rPr kumimoji="1" lang="en-US" altLang="ko-KR" dirty="0"/>
              <a:t>(PCA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Principal Component Analysis)</a:t>
            </a:r>
            <a:r>
              <a:rPr kumimoji="1" lang="ko-KR" altLang="en-US" dirty="0"/>
              <a:t> 기반 합성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F1CDB-5D5D-092D-B6D8-31F62D574D31}"/>
              </a:ext>
            </a:extLst>
          </p:cNvPr>
          <p:cNvSpPr txBox="1"/>
          <p:nvPr/>
        </p:nvSpPr>
        <p:spPr>
          <a:xfrm>
            <a:off x="823053" y="2112570"/>
            <a:ext cx="89033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HSI </a:t>
            </a:r>
            <a:r>
              <a:rPr kumimoji="1" lang="ko-KR" altLang="en-US" dirty="0"/>
              <a:t>스펙트럼 밴드 중 분산이 가장 큰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밴드를 </a:t>
            </a:r>
            <a:r>
              <a:rPr kumimoji="1" lang="en-US" altLang="ko-KR" dirty="0"/>
              <a:t>RGB</a:t>
            </a:r>
            <a:r>
              <a:rPr kumimoji="1" lang="ko-KR" altLang="en-US" dirty="0"/>
              <a:t>로 매핑한다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en-US" altLang="ko-KR" dirty="0"/>
              <a:t>R,G,B</a:t>
            </a:r>
            <a:r>
              <a:rPr kumimoji="1" lang="ko-KR" altLang="en-US" dirty="0"/>
              <a:t>채널에 각각 어떤 파장대역을 선정하는지는 근거가 다양하다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3</a:t>
            </a:r>
            <a:r>
              <a:rPr kumimoji="1" lang="ko-KR" altLang="en-US" dirty="0"/>
              <a:t>개의 밴드에서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개는 보통 스펙트럼의 평균적인 변동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개는 </a:t>
            </a:r>
            <a:r>
              <a:rPr kumimoji="1" lang="ko-KR" altLang="en-US" dirty="0" err="1"/>
              <a:t>잔차</a:t>
            </a:r>
            <a:r>
              <a:rPr kumimoji="1" lang="ko-KR" altLang="en-US" dirty="0"/>
              <a:t> 변동을 잡아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특징과 차이를 돋보이게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FCA868-D6AE-73CC-58F9-259BA8C90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985" y="3498812"/>
            <a:ext cx="5295555" cy="220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01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HSI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6EBBC-E819-FDE8-2FC3-66C62492CA85}"/>
              </a:ext>
            </a:extLst>
          </p:cNvPr>
          <p:cNvSpPr txBox="1"/>
          <p:nvPr/>
        </p:nvSpPr>
        <p:spPr>
          <a:xfrm>
            <a:off x="823053" y="1157838"/>
            <a:ext cx="397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스펙트럴</a:t>
            </a:r>
            <a:r>
              <a:rPr kumimoji="1" lang="ko-KR" altLang="en-US" dirty="0"/>
              <a:t> 인덱스</a:t>
            </a:r>
            <a:r>
              <a:rPr kumimoji="1" lang="en-US" altLang="ko-KR" dirty="0"/>
              <a:t>(Spectral Indices)</a:t>
            </a:r>
            <a:r>
              <a:rPr kumimoji="1" lang="ko-KR" altLang="en-US" dirty="0"/>
              <a:t> 기법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F1CDB-5D5D-092D-B6D8-31F62D574D31}"/>
              </a:ext>
            </a:extLst>
          </p:cNvPr>
          <p:cNvSpPr txBox="1"/>
          <p:nvPr/>
        </p:nvSpPr>
        <p:spPr>
          <a:xfrm>
            <a:off x="823053" y="2721648"/>
            <a:ext cx="110337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NDVI(</a:t>
            </a:r>
            <a:r>
              <a:rPr kumimoji="1" lang="ko-KR" altLang="en-US" dirty="0"/>
              <a:t>정규 식생 지수</a:t>
            </a:r>
            <a:r>
              <a:rPr kumimoji="1" lang="en-US" altLang="ko-KR" dirty="0"/>
              <a:t>)(IR – R)/(</a:t>
            </a:r>
            <a:r>
              <a:rPr kumimoji="1" lang="en-US" altLang="ko-KR" dirty="0" err="1"/>
              <a:t>lR</a:t>
            </a:r>
            <a:r>
              <a:rPr kumimoji="1" lang="en-US" altLang="ko-KR" dirty="0"/>
              <a:t> + R),</a:t>
            </a:r>
          </a:p>
          <a:p>
            <a:r>
              <a:rPr kumimoji="1" lang="en-US" altLang="ko-KR" dirty="0"/>
              <a:t>SAVI(</a:t>
            </a:r>
            <a:r>
              <a:rPr kumimoji="1" lang="ko-KR" altLang="en-US" dirty="0"/>
              <a:t>토양 조정 식생 지수</a:t>
            </a:r>
            <a:r>
              <a:rPr kumimoji="1" lang="en-US" altLang="ko-KR" dirty="0"/>
              <a:t>){(NIR - R)/(NIR + R + L)} * (1 + L),</a:t>
            </a:r>
          </a:p>
          <a:p>
            <a:r>
              <a:rPr kumimoji="1" lang="en-US" altLang="ko-KR" dirty="0"/>
              <a:t>NDWI(</a:t>
            </a:r>
            <a:r>
              <a:rPr kumimoji="1" lang="en-US" altLang="ko-KR" dirty="0" err="1"/>
              <a:t>Normarlized</a:t>
            </a:r>
            <a:r>
              <a:rPr kumimoji="1" lang="en-US" altLang="ko-KR" dirty="0"/>
              <a:t> Difference Water Index)(G - NIR)/(G + NIR)</a:t>
            </a:r>
          </a:p>
          <a:p>
            <a:r>
              <a:rPr kumimoji="1" lang="ko-KR" altLang="en-US" dirty="0"/>
              <a:t>같은 </a:t>
            </a:r>
            <a:r>
              <a:rPr kumimoji="1" lang="ko-KR" altLang="en-US" dirty="0" err="1"/>
              <a:t>스펙트럴</a:t>
            </a:r>
            <a:r>
              <a:rPr kumimoji="1" lang="ko-KR" altLang="en-US" dirty="0"/>
              <a:t> 지표들이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각각의 지표들을 계산하고 나온 결과들을 각각의 채널에 할당해서 </a:t>
            </a:r>
            <a:r>
              <a:rPr kumimoji="1" lang="ko-KR" altLang="en-US" dirty="0" err="1"/>
              <a:t>시각화한다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E1F0F1-A6D8-B814-2951-98B4C3D6C17C}"/>
              </a:ext>
            </a:extLst>
          </p:cNvPr>
          <p:cNvSpPr txBox="1"/>
          <p:nvPr/>
        </p:nvSpPr>
        <p:spPr>
          <a:xfrm>
            <a:off x="8524920" y="4038078"/>
            <a:ext cx="316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IR, NIR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적외선 밴드의 </a:t>
            </a:r>
            <a:r>
              <a:rPr kumimoji="1" lang="ko-KR" altLang="en-US" dirty="0" err="1"/>
              <a:t>픽셀값</a:t>
            </a:r>
            <a:endParaRPr kumimoji="1" lang="en-US" altLang="ko-KR" dirty="0"/>
          </a:p>
          <a:p>
            <a:r>
              <a:rPr kumimoji="1" lang="en-US" altLang="ko-KR" dirty="0"/>
              <a:t>L :</a:t>
            </a:r>
            <a:r>
              <a:rPr kumimoji="1" lang="ko-KR" altLang="en-US" dirty="0"/>
              <a:t> 토양 밝기 보정인자</a:t>
            </a:r>
          </a:p>
        </p:txBody>
      </p:sp>
    </p:spTree>
    <p:extLst>
      <p:ext uri="{BB962C8B-B14F-4D97-AF65-F5344CB8AC3E}">
        <p14:creationId xmlns:p14="http://schemas.microsoft.com/office/powerpoint/2010/main" val="264573620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  <a:latin typeface="현대하모니 M" panose="02020603020101020101" pitchFamily="18" charset="-127"/>
            <a:ea typeface="현대하모니 M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0000"/>
          </a:solidFill>
          <a:tailEnd type="triangle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538BB8941200D4E902B4D828790891B" ma:contentTypeVersion="12" ma:contentTypeDescription="새 문서를 만듭니다." ma:contentTypeScope="" ma:versionID="fa71613df8adc5f8996c2ed20275be40">
  <xsd:schema xmlns:xsd="http://www.w3.org/2001/XMLSchema" xmlns:xs="http://www.w3.org/2001/XMLSchema" xmlns:p="http://schemas.microsoft.com/office/2006/metadata/properties" xmlns:ns2="c39ceb0c-52fd-4554-8d57-78f246d84e7d" xmlns:ns3="d04c35c8-cd0f-480f-8faf-ffdc07f61882" targetNamespace="http://schemas.microsoft.com/office/2006/metadata/properties" ma:root="true" ma:fieldsID="f446d0bea7f12681862951b0079964e0" ns2:_="" ns3:_="">
    <xsd:import namespace="c39ceb0c-52fd-4554-8d57-78f246d84e7d"/>
    <xsd:import namespace="d04c35c8-cd0f-480f-8faf-ffdc07f618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ceb0c-52fd-4554-8d57-78f246d84e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ac8a2166-609b-46cc-bb79-1f8badf8bf2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4c35c8-cd0f-480f-8faf-ffdc07f6188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2c46cad-c814-4e3a-bb0c-bf80d9070fb2}" ma:internalName="TaxCatchAll" ma:showField="CatchAllData" ma:web="d04c35c8-cd0f-480f-8faf-ffdc07f6188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6B7687-7397-4BD8-BD80-83A193C30A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F1D1F9-FA85-41E0-98C6-1A24A33EDF0D}">
  <ds:schemaRefs>
    <ds:schemaRef ds:uri="c39ceb0c-52fd-4554-8d57-78f246d84e7d"/>
    <ds:schemaRef ds:uri="d04c35c8-cd0f-480f-8faf-ffdc07f618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4715</TotalTime>
  <Words>398</Words>
  <Application>Microsoft Macintosh PowerPoint</Application>
  <PresentationFormat>와이드스크린</PresentationFormat>
  <Paragraphs>74</Paragraphs>
  <Slides>14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맑은 고딕</vt:lpstr>
      <vt:lpstr>서울남산체 B</vt:lpstr>
      <vt:lpstr>서울남산체 EB</vt:lpstr>
      <vt:lpstr>현대하모니 M</vt:lpstr>
      <vt:lpstr>Arial</vt:lpstr>
      <vt:lpstr>Calibri</vt:lpstr>
      <vt:lpstr>Wingdings 2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이찬근</dc:creator>
  <cp:lastModifiedBy>찬근 이</cp:lastModifiedBy>
  <cp:revision>59</cp:revision>
  <dcterms:created xsi:type="dcterms:W3CDTF">2023-03-31T12:05:11Z</dcterms:created>
  <dcterms:modified xsi:type="dcterms:W3CDTF">2025-04-16T02:07:50Z</dcterms:modified>
</cp:coreProperties>
</file>